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3" r:id="rId2"/>
    <p:sldId id="256" r:id="rId3"/>
    <p:sldId id="257" r:id="rId4"/>
    <p:sldId id="269" r:id="rId5"/>
    <p:sldId id="270" r:id="rId6"/>
    <p:sldId id="268" r:id="rId7"/>
    <p:sldId id="258" r:id="rId8"/>
    <p:sldId id="259" r:id="rId9"/>
    <p:sldId id="260" r:id="rId10"/>
    <p:sldId id="261" r:id="rId11"/>
    <p:sldId id="272" r:id="rId12"/>
    <p:sldId id="262" r:id="rId13"/>
    <p:sldId id="263" r:id="rId14"/>
    <p:sldId id="264" r:id="rId15"/>
    <p:sldId id="265" r:id="rId16"/>
    <p:sldId id="267" r:id="rId17"/>
    <p:sldId id="274" r:id="rId18"/>
    <p:sldId id="288" r:id="rId19"/>
    <p:sldId id="283" r:id="rId20"/>
    <p:sldId id="280" r:id="rId21"/>
    <p:sldId id="285" r:id="rId22"/>
    <p:sldId id="275" r:id="rId23"/>
    <p:sldId id="277" r:id="rId24"/>
    <p:sldId id="284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482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17E57-77C6-4D5B-B894-DC9955836C8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57F2-014A-4A51-9380-F2F45332C3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085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17E57-77C6-4D5B-B894-DC9955836C8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57F2-014A-4A51-9380-F2F45332C3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990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17E57-77C6-4D5B-B894-DC9955836C8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57F2-014A-4A51-9380-F2F45332C3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519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17E57-77C6-4D5B-B894-DC9955836C8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57F2-014A-4A51-9380-F2F45332C3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691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17E57-77C6-4D5B-B894-DC9955836C8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57F2-014A-4A51-9380-F2F45332C3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16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17E57-77C6-4D5B-B894-DC9955836C8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57F2-014A-4A51-9380-F2F45332C3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654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17E57-77C6-4D5B-B894-DC9955836C8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57F2-014A-4A51-9380-F2F45332C3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579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17E57-77C6-4D5B-B894-DC9955836C8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57F2-014A-4A51-9380-F2F45332C3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83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17E57-77C6-4D5B-B894-DC9955836C8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57F2-014A-4A51-9380-F2F45332C3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47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17E57-77C6-4D5B-B894-DC9955836C8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57F2-014A-4A51-9380-F2F45332C3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209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17E57-77C6-4D5B-B894-DC9955836C8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D57F2-014A-4A51-9380-F2F45332C3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28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7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C17E57-77C6-4D5B-B894-DC9955836C8B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D57F2-014A-4A51-9380-F2F45332C3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291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43" y="182184"/>
            <a:ext cx="8764470" cy="6494221"/>
          </a:xfrm>
        </p:spPr>
      </p:pic>
    </p:spTree>
    <p:extLst>
      <p:ext uri="{BB962C8B-B14F-4D97-AF65-F5344CB8AC3E}">
        <p14:creationId xmlns:p14="http://schemas.microsoft.com/office/powerpoint/2010/main" val="34017154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0375" y="323256"/>
            <a:ext cx="80724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В </a:t>
            </a:r>
            <a:r>
              <a:rPr lang="ru-RU" sz="2000" dirty="0"/>
              <a:t>1993 г. – была создана службы </a:t>
            </a:r>
            <a:r>
              <a:rPr lang="ru-RU" sz="2000" u="sng" dirty="0" err="1"/>
              <a:t>World</a:t>
            </a:r>
            <a:r>
              <a:rPr lang="ru-RU" sz="2000" u="sng" dirty="0"/>
              <a:t> </a:t>
            </a:r>
            <a:r>
              <a:rPr lang="ru-RU" sz="2000" u="sng" dirty="0" err="1"/>
              <a:t>Wide</a:t>
            </a:r>
            <a:r>
              <a:rPr lang="ru-RU" sz="2000" u="sng" dirty="0"/>
              <a:t> </a:t>
            </a:r>
            <a:r>
              <a:rPr lang="ru-RU" sz="2000" u="sng" dirty="0" err="1"/>
              <a:t>Web</a:t>
            </a:r>
            <a:r>
              <a:rPr lang="ru-RU" sz="2000" u="sng" dirty="0"/>
              <a:t> </a:t>
            </a:r>
            <a:r>
              <a:rPr lang="ru-RU" sz="2000" dirty="0" smtClean="0"/>
              <a:t>(электронная почта, поисковые системы, форумы).</a:t>
            </a:r>
          </a:p>
          <a:p>
            <a:pPr algn="just"/>
            <a:r>
              <a:rPr lang="ru-RU" sz="2000" dirty="0" smtClean="0"/>
              <a:t>WWW</a:t>
            </a:r>
            <a:r>
              <a:rPr lang="ru-RU" sz="2000" dirty="0"/>
              <a:t> — Всемирная информационная сеть (Всемирная паутина).</a:t>
            </a:r>
          </a:p>
        </p:txBody>
      </p:sp>
      <p:sp>
        <p:nvSpPr>
          <p:cNvPr id="9220" name="AutoShape 4" descr="Картинки по запросу картинка world wide web 199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4" name="Picture 4" descr="https://img.fonwall.ru/o/40/www_internet_globus_materiki_stranyi.JPG?route=mid&amp;amp;h=7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000" y="3760630"/>
            <a:ext cx="5760000" cy="236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5379" y="1809613"/>
            <a:ext cx="78824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С появлением </a:t>
            </a:r>
            <a:r>
              <a:rPr lang="en-US" sz="2000" dirty="0"/>
              <a:t>WWW</a:t>
            </a:r>
            <a:r>
              <a:rPr lang="ru-RU" sz="2000" dirty="0"/>
              <a:t> возрос интерес к интернету, пошел процесс его развития и распространения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Интернет – это сложная аппаратно – программная система.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2893" y="357166"/>
            <a:ext cx="8358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Аппаратные средства Интернета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10736" y="1494103"/>
            <a:ext cx="83225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Основными составляющими</a:t>
            </a:r>
            <a:r>
              <a:rPr lang="ru-RU" sz="2000" dirty="0" smtClean="0"/>
              <a:t> любой глобальной сети являются:</a:t>
            </a:r>
          </a:p>
          <a:p>
            <a:pPr algn="ctr">
              <a:buFont typeface="Arial" pitchFamily="34" charset="0"/>
              <a:buChar char="•"/>
            </a:pPr>
            <a:r>
              <a:rPr lang="ru-RU" sz="2000" b="1" dirty="0" smtClean="0"/>
              <a:t>компьютерные узлы;</a:t>
            </a:r>
          </a:p>
          <a:p>
            <a:pPr algn="ctr">
              <a:buFont typeface="Arial" pitchFamily="34" charset="0"/>
              <a:buChar char="•"/>
            </a:pPr>
            <a:r>
              <a:rPr lang="ru-RU" sz="2000" b="1" dirty="0" smtClean="0"/>
              <a:t>каналы связи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29698" name="AutoShape 2" descr="Картинки по запросу картинка компьютерные узлы и каналы связ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Картинки по запросу картинка компьютерные узлы и каналы связ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image003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11599"/>
          <a:stretch>
            <a:fillRect/>
          </a:stretch>
        </p:blipFill>
        <p:spPr>
          <a:xfrm>
            <a:off x="364792" y="3000372"/>
            <a:ext cx="8414417" cy="3571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thumbs.dreamstime.com/z/computer-network-abstract-d-illustration-5263665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4"/>
          <a:stretch/>
        </p:blipFill>
        <p:spPr bwMode="auto">
          <a:xfrm>
            <a:off x="531590" y="2364433"/>
            <a:ext cx="4394366" cy="328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4315" y="357166"/>
            <a:ext cx="821537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Организация, предоставляющая услуги обмена данными с сетевой средой, называется </a:t>
            </a:r>
            <a:r>
              <a:rPr lang="ru-RU" sz="2000" b="1" i="1" dirty="0" smtClean="0"/>
              <a:t>провайдером сетевых услуг</a:t>
            </a:r>
            <a:r>
              <a:rPr lang="ru-RU" sz="2000" dirty="0" smtClean="0"/>
              <a:t>. </a:t>
            </a:r>
          </a:p>
          <a:p>
            <a:pPr algn="just"/>
            <a:r>
              <a:rPr lang="ru-RU" sz="2000" dirty="0"/>
              <a:t>	</a:t>
            </a:r>
            <a:r>
              <a:rPr lang="ru-RU" sz="2000" dirty="0" smtClean="0"/>
              <a:t>Пользователь заключает с поставщиком договор о подключении к узлу связи и в дальнейшем оплачивает предоставленные услуги. </a:t>
            </a:r>
          </a:p>
          <a:p>
            <a:pPr algn="just"/>
            <a:r>
              <a:rPr lang="ru-RU" sz="2000" dirty="0" smtClean="0"/>
              <a:t>	</a:t>
            </a:r>
            <a:endParaRPr lang="ru-RU" sz="20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 flipV="1">
            <a:off x="2315911" y="4488091"/>
            <a:ext cx="4857621" cy="6636"/>
          </a:xfrm>
          <a:prstGeom prst="straightConnector1">
            <a:avLst/>
          </a:prstGeom>
          <a:ln w="635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220072" y="3457810"/>
            <a:ext cx="207170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/>
              <a:t>Узловой компьютер</a:t>
            </a:r>
            <a:endParaRPr lang="ru-RU" sz="26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4202" y="334703"/>
            <a:ext cx="8286808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dirty="0" smtClean="0"/>
              <a:t>	</a:t>
            </a:r>
            <a:r>
              <a:rPr lang="ru-RU" sz="2000" dirty="0" smtClean="0"/>
              <a:t>Каждый узловой компьютер имеет свой постоянный адрес в Интернете; он называется </a:t>
            </a:r>
            <a:r>
              <a:rPr lang="ru-RU" sz="2000" b="1" dirty="0" smtClean="0"/>
              <a:t>IP-адресом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IP-адрес состоит из четырех десятичных чисел, каждое в диапазоне от 0 до 255, которые записываются через точку. </a:t>
            </a:r>
          </a:p>
          <a:p>
            <a:pPr algn="just"/>
            <a:endParaRPr lang="ru-RU" sz="2000" dirty="0" smtClean="0"/>
          </a:p>
          <a:p>
            <a:pPr algn="ctr"/>
            <a:r>
              <a:rPr lang="ru-RU" sz="2000" b="1" i="1" dirty="0" smtClean="0"/>
              <a:t>Например:</a:t>
            </a:r>
          </a:p>
          <a:p>
            <a:pPr algn="ctr"/>
            <a:endParaRPr lang="ru-RU" sz="2600" dirty="0" smtClean="0"/>
          </a:p>
          <a:p>
            <a:pPr algn="ctr"/>
            <a:r>
              <a:rPr lang="ru-RU" sz="3000" dirty="0" smtClean="0">
                <a:solidFill>
                  <a:srgbClr val="FF0000"/>
                </a:solidFill>
              </a:rPr>
              <a:t>193.126.7.29</a:t>
            </a:r>
          </a:p>
          <a:p>
            <a:pPr algn="ctr"/>
            <a:r>
              <a:rPr lang="ru-RU" sz="3000" dirty="0" smtClean="0">
                <a:solidFill>
                  <a:srgbClr val="FF0000"/>
                </a:solidFill>
              </a:rPr>
              <a:t>128.29.15.124</a:t>
            </a:r>
          </a:p>
          <a:p>
            <a:pPr algn="ctr"/>
            <a:endParaRPr lang="ru-RU" sz="2600" dirty="0"/>
          </a:p>
          <a:p>
            <a:pPr algn="ctr"/>
            <a:endParaRPr lang="ru-RU" sz="2600" dirty="0" smtClean="0"/>
          </a:p>
        </p:txBody>
      </p:sp>
      <p:pic>
        <p:nvPicPr>
          <p:cNvPr id="3" name="Рисунок 2" descr="https://fsd.videouroki.net/html/2020/04/13/v_5e9474293ce63/99749323_8.jpeg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84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7382"/>
          <a:stretch/>
        </p:blipFill>
        <p:spPr bwMode="auto">
          <a:xfrm>
            <a:off x="1622738" y="4314423"/>
            <a:ext cx="5795494" cy="2405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821369"/>
            <a:ext cx="85725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Наряду с цифровыми IP-адресами в Интернете действует система символьных адресов, более удобная и понятная для пользователей. Она называется </a:t>
            </a:r>
            <a:r>
              <a:rPr lang="ru-RU" sz="2000" b="1" dirty="0" smtClean="0"/>
              <a:t>доменной системой имен</a:t>
            </a:r>
            <a:r>
              <a:rPr lang="ru-RU" sz="2000" dirty="0" smtClean="0"/>
              <a:t> (</a:t>
            </a:r>
            <a:r>
              <a:rPr lang="ru-RU" sz="2000" b="1" dirty="0" err="1" smtClean="0"/>
              <a:t>DNS</a:t>
            </a:r>
            <a:r>
              <a:rPr lang="ru-RU" sz="2000" dirty="0" smtClean="0"/>
              <a:t> — </a:t>
            </a:r>
            <a:r>
              <a:rPr lang="ru-RU" sz="2000" dirty="0" err="1" smtClean="0"/>
              <a:t>Domain</a:t>
            </a:r>
            <a:r>
              <a:rPr lang="ru-RU" sz="2000" dirty="0" smtClean="0"/>
              <a:t> </a:t>
            </a:r>
            <a:r>
              <a:rPr lang="ru-RU" sz="2000" dirty="0" err="1" smtClean="0"/>
              <a:t>Name</a:t>
            </a:r>
            <a:r>
              <a:rPr lang="ru-RU" sz="2000" dirty="0" smtClean="0"/>
              <a:t> </a:t>
            </a:r>
            <a:r>
              <a:rPr lang="ru-RU" sz="2000" dirty="0" err="1" smtClean="0"/>
              <a:t>System</a:t>
            </a:r>
            <a:r>
              <a:rPr lang="ru-RU" sz="2000" dirty="0" smtClean="0"/>
              <a:t>).</a:t>
            </a:r>
          </a:p>
          <a:p>
            <a:pPr algn="just"/>
            <a:endParaRPr lang="ru-RU" sz="2000" dirty="0" smtClean="0"/>
          </a:p>
          <a:p>
            <a:pPr algn="ctr"/>
            <a:r>
              <a:rPr lang="ru-RU" sz="2000" b="1" i="1" dirty="0" smtClean="0"/>
              <a:t>	</a:t>
            </a:r>
          </a:p>
          <a:p>
            <a:pPr algn="ctr"/>
            <a:r>
              <a:rPr lang="ru-RU" sz="2000" b="1" i="1" dirty="0" smtClean="0"/>
              <a:t>Например</a:t>
            </a:r>
            <a:endParaRPr lang="ru-RU" sz="2000" dirty="0"/>
          </a:p>
          <a:p>
            <a:pPr algn="ctr"/>
            <a:endParaRPr lang="ru-RU" sz="2000" dirty="0" smtClean="0"/>
          </a:p>
          <a:p>
            <a:pPr algn="just"/>
            <a:r>
              <a:rPr lang="ru-RU" sz="2000" dirty="0" smtClean="0"/>
              <a:t>	IP-адресу </a:t>
            </a:r>
            <a:r>
              <a:rPr lang="ru-RU" sz="2000" b="1" dirty="0" smtClean="0"/>
              <a:t>87.242.99.97</a:t>
            </a:r>
            <a:r>
              <a:rPr lang="ru-RU" sz="2000" dirty="0" smtClean="0"/>
              <a:t> сервера методической службы издательства «БИНОМ. Лаборатория знаний» соответствует доменное имя  </a:t>
            </a:r>
            <a:r>
              <a:rPr lang="ru-RU" sz="2000" b="1" dirty="0" err="1" smtClean="0"/>
              <a:t>metodist.Lbz.ru</a:t>
            </a:r>
            <a:r>
              <a:rPr lang="ru-RU" sz="2000" dirty="0" smtClean="0"/>
              <a:t>. 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	Данное имя состоит из трех доменов, разделенных точками.</a:t>
            </a:r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4096" y="438765"/>
            <a:ext cx="775308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smtClean="0"/>
              <a:t>Система доменных имен построена по иерархическому принципу</a:t>
            </a:r>
            <a:r>
              <a:rPr lang="ru-RU" sz="2000" dirty="0" smtClean="0"/>
              <a:t>. </a:t>
            </a:r>
          </a:p>
          <a:p>
            <a:pPr algn="just"/>
            <a:r>
              <a:rPr lang="ru-RU" sz="2000" dirty="0" smtClean="0"/>
              <a:t>Первый справа домен — домен верхнего уровня, следующий за ним — домен второго уровня и т.д. Последний (первый слева) — имя компьютера. </a:t>
            </a:r>
          </a:p>
          <a:p>
            <a:endParaRPr lang="ru-RU" sz="2000" dirty="0" smtClean="0"/>
          </a:p>
          <a:p>
            <a:r>
              <a:rPr lang="ru-RU" sz="2000" dirty="0" smtClean="0"/>
              <a:t>Домены верхнего уровня бывают </a:t>
            </a:r>
          </a:p>
          <a:p>
            <a:endParaRPr lang="ru-RU" sz="2000" dirty="0" smtClean="0"/>
          </a:p>
          <a:p>
            <a:pPr algn="ctr">
              <a:buFont typeface="Arial" pitchFamily="34" charset="0"/>
              <a:buChar char="•"/>
            </a:pPr>
            <a:r>
              <a:rPr lang="ru-RU" sz="2000" b="1" dirty="0" smtClean="0"/>
              <a:t>географическими </a:t>
            </a:r>
            <a:r>
              <a:rPr lang="ru-RU" sz="2000" dirty="0" smtClean="0"/>
              <a:t>(двухбуквенными);</a:t>
            </a:r>
          </a:p>
          <a:p>
            <a:pPr algn="ctr">
              <a:buFont typeface="Arial" pitchFamily="34" charset="0"/>
              <a:buChar char="•"/>
            </a:pPr>
            <a:r>
              <a:rPr lang="ru-RU" sz="2000" b="1" dirty="0" smtClean="0"/>
              <a:t>административными</a:t>
            </a:r>
            <a:r>
              <a:rPr lang="ru-RU" sz="2000" dirty="0" smtClean="0"/>
              <a:t> (трехбуквенными).</a:t>
            </a:r>
          </a:p>
          <a:p>
            <a:endParaRPr lang="ru-RU" sz="2000" dirty="0" smtClean="0"/>
          </a:p>
          <a:p>
            <a:r>
              <a:rPr lang="ru-RU" sz="2000" dirty="0" smtClean="0"/>
              <a:t>Географические домены: 		Административные </a:t>
            </a:r>
          </a:p>
          <a:p>
            <a:r>
              <a:rPr lang="ru-RU" sz="2000" dirty="0"/>
              <a:t>	</a:t>
            </a:r>
            <a:r>
              <a:rPr lang="ru-RU" sz="2000" dirty="0" smtClean="0"/>
              <a:t>				домены </a:t>
            </a:r>
            <a:r>
              <a:rPr lang="ru-RU" sz="2000" dirty="0"/>
              <a:t>: </a:t>
            </a:r>
            <a:r>
              <a:rPr lang="ru-RU" sz="2000" dirty="0" smtClean="0"/>
              <a:t>	</a:t>
            </a:r>
          </a:p>
          <a:p>
            <a:r>
              <a:rPr lang="ru-RU" sz="2000" dirty="0" err="1" smtClean="0"/>
              <a:t>ru</a:t>
            </a:r>
            <a:r>
              <a:rPr lang="ru-RU" sz="2000" dirty="0" smtClean="0"/>
              <a:t> – Россия, </a:t>
            </a:r>
          </a:p>
          <a:p>
            <a:r>
              <a:rPr lang="ru-RU" sz="2000" dirty="0" err="1" smtClean="0"/>
              <a:t>jp</a:t>
            </a:r>
            <a:r>
              <a:rPr lang="ru-RU" sz="2000" dirty="0" smtClean="0"/>
              <a:t> </a:t>
            </a:r>
            <a:r>
              <a:rPr lang="ru-RU" sz="2000" dirty="0"/>
              <a:t>—Япония </a:t>
            </a:r>
            <a:r>
              <a:rPr lang="ru-RU" sz="2000" dirty="0" smtClean="0"/>
              <a:t>			</a:t>
            </a:r>
            <a:r>
              <a:rPr lang="ru-RU" sz="2000" dirty="0" err="1" smtClean="0"/>
              <a:t>gov</a:t>
            </a:r>
            <a:r>
              <a:rPr lang="ru-RU" sz="2000" dirty="0" smtClean="0"/>
              <a:t> </a:t>
            </a:r>
            <a:r>
              <a:rPr lang="ru-RU" sz="2000" dirty="0"/>
              <a:t>— правительственная сеть; </a:t>
            </a:r>
            <a:endParaRPr lang="ru-RU" sz="2000" dirty="0" smtClean="0"/>
          </a:p>
          <a:p>
            <a:r>
              <a:rPr lang="ru-RU" sz="2000" dirty="0" err="1" smtClean="0"/>
              <a:t>uk</a:t>
            </a:r>
            <a:r>
              <a:rPr lang="ru-RU" sz="2000" dirty="0" smtClean="0"/>
              <a:t> —Великобритания,		</a:t>
            </a:r>
            <a:r>
              <a:rPr lang="ru-RU" sz="2000" dirty="0" err="1" smtClean="0"/>
              <a:t>mil</a:t>
            </a:r>
            <a:r>
              <a:rPr lang="ru-RU" sz="2000" dirty="0" smtClean="0"/>
              <a:t> </a:t>
            </a:r>
            <a:r>
              <a:rPr lang="ru-RU" sz="2000" dirty="0"/>
              <a:t>— военная сеть; </a:t>
            </a:r>
          </a:p>
          <a:p>
            <a:r>
              <a:rPr lang="ru-RU" sz="2000" dirty="0" err="1" smtClean="0"/>
              <a:t>са</a:t>
            </a:r>
            <a:r>
              <a:rPr lang="ru-RU" sz="2000" dirty="0" smtClean="0"/>
              <a:t> —Канада, 			</a:t>
            </a:r>
            <a:r>
              <a:rPr lang="ru-RU" sz="2000" dirty="0" err="1" smtClean="0"/>
              <a:t>com</a:t>
            </a:r>
            <a:r>
              <a:rPr lang="ru-RU" sz="2000" dirty="0" smtClean="0"/>
              <a:t> </a:t>
            </a:r>
            <a:r>
              <a:rPr lang="ru-RU" sz="2000" dirty="0"/>
              <a:t>— коммерческая сеть.</a:t>
            </a:r>
          </a:p>
          <a:p>
            <a:r>
              <a:rPr lang="ru-RU" sz="2000" dirty="0" err="1" smtClean="0"/>
              <a:t>de</a:t>
            </a:r>
            <a:r>
              <a:rPr lang="ru-RU" sz="2000" dirty="0" smtClean="0"/>
              <a:t> —Германия; 			</a:t>
            </a:r>
            <a:r>
              <a:rPr lang="ru-RU" sz="2000" dirty="0" err="1" smtClean="0"/>
              <a:t>edu</a:t>
            </a:r>
            <a:r>
              <a:rPr lang="ru-RU" sz="2000" dirty="0" smtClean="0"/>
              <a:t> </a:t>
            </a:r>
            <a:r>
              <a:rPr lang="ru-RU" sz="2000" dirty="0"/>
              <a:t>— образовательная сеть; </a:t>
            </a:r>
          </a:p>
          <a:p>
            <a:r>
              <a:rPr lang="ru-RU" sz="2000" dirty="0" smtClean="0"/>
              <a:t>	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357298"/>
            <a:ext cx="871543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	Технические способы связи в глобальной сети:</a:t>
            </a:r>
          </a:p>
          <a:p>
            <a:pPr indent="720000"/>
            <a:r>
              <a:rPr lang="ru-RU" sz="2000" dirty="0" smtClean="0"/>
              <a:t>• телефонные линии; </a:t>
            </a:r>
          </a:p>
          <a:p>
            <a:pPr indent="720000"/>
            <a:r>
              <a:rPr lang="ru-RU" sz="2000" dirty="0" smtClean="0"/>
              <a:t>• электрическая кабельная связь; </a:t>
            </a:r>
          </a:p>
          <a:p>
            <a:pPr indent="720000"/>
            <a:r>
              <a:rPr lang="ru-RU" sz="2000" dirty="0" smtClean="0"/>
              <a:t>• оптоволоконная кабельная связь; </a:t>
            </a:r>
          </a:p>
          <a:p>
            <a:pPr indent="720000"/>
            <a:r>
              <a:rPr lang="ru-RU" sz="2000" dirty="0" smtClean="0"/>
              <a:t>• радиосвязь (через радиорелейные линии, спутники связи).</a:t>
            </a:r>
          </a:p>
          <a:p>
            <a:endParaRPr lang="ru-RU" sz="2000" dirty="0" smtClean="0"/>
          </a:p>
          <a:p>
            <a:pPr algn="just"/>
            <a:r>
              <a:rPr lang="ru-RU" sz="2000" dirty="0" smtClean="0"/>
              <a:t>	Различные каналы связи различаются тремя основными свойствами: </a:t>
            </a:r>
          </a:p>
          <a:p>
            <a:pPr algn="ctr"/>
            <a:endParaRPr lang="ru-RU" sz="2000" b="1" i="1" dirty="0" smtClean="0"/>
          </a:p>
          <a:p>
            <a:pPr algn="ctr"/>
            <a:r>
              <a:rPr lang="ru-RU" sz="2000" b="1" i="1" dirty="0" smtClean="0"/>
              <a:t>пропускной способностью</a:t>
            </a:r>
            <a:r>
              <a:rPr lang="ru-RU" sz="2000" i="1" dirty="0" smtClean="0"/>
              <a:t>, </a:t>
            </a:r>
          </a:p>
          <a:p>
            <a:pPr algn="ctr"/>
            <a:r>
              <a:rPr lang="ru-RU" sz="2000" b="1" i="1" dirty="0" smtClean="0"/>
              <a:t>помехоустойчивостью</a:t>
            </a:r>
            <a:r>
              <a:rPr lang="ru-RU" sz="2000" i="1" dirty="0" smtClean="0"/>
              <a:t>, </a:t>
            </a:r>
          </a:p>
          <a:p>
            <a:pPr algn="ctr"/>
            <a:r>
              <a:rPr lang="ru-RU" sz="2000" b="1" i="1" dirty="0" smtClean="0"/>
              <a:t>стоимостью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392893" y="425215"/>
            <a:ext cx="8358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Каналы связи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1268760"/>
            <a:ext cx="813690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Пропускная способность </a:t>
            </a:r>
            <a:r>
              <a:rPr lang="ru-RU" sz="2000" dirty="0" smtClean="0"/>
              <a:t>— это максимальная скорость передачи информации по каналу. Она выражается в килобитах в секунду или в мегабитах в секунду.</a:t>
            </a:r>
          </a:p>
          <a:p>
            <a:pPr algn="just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</a:p>
          <a:p>
            <a:pPr algn="just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Помехоустойчивость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линии</a:t>
            </a:r>
            <a:r>
              <a:rPr lang="ru-RU" sz="2000" dirty="0"/>
              <a:t> — способность линии уменьшать уровень помех, создаваемых во внешней среде и на внутренних проводниках. Эта способность целиком и полностью зависит от:</a:t>
            </a:r>
          </a:p>
          <a:p>
            <a:r>
              <a:rPr lang="ru-RU" sz="2000" dirty="0" smtClean="0"/>
              <a:t>	- характеристик </a:t>
            </a:r>
            <a:r>
              <a:rPr lang="ru-RU" sz="2000" dirty="0"/>
              <a:t>используемой физической среды</a:t>
            </a:r>
          </a:p>
          <a:p>
            <a:r>
              <a:rPr lang="ru-RU" sz="2000" dirty="0" smtClean="0"/>
              <a:t>	- средств </a:t>
            </a:r>
            <a:r>
              <a:rPr lang="ru-RU" sz="2000" dirty="0"/>
              <a:t>линии, предназначенных для </a:t>
            </a:r>
            <a:r>
              <a:rPr lang="ru-RU" sz="2000" dirty="0" smtClean="0"/>
              <a:t>подавления </a:t>
            </a:r>
            <a:r>
              <a:rPr lang="ru-RU" sz="2000" dirty="0"/>
              <a:t>помех самой </a:t>
            </a:r>
            <a:r>
              <a:rPr lang="ru-RU" sz="2000" dirty="0" smtClean="0"/>
              <a:t>линии.</a:t>
            </a:r>
          </a:p>
          <a:p>
            <a:endParaRPr lang="ru-RU" sz="2000" dirty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5"/>
          <p:cNvSpPr txBox="1">
            <a:spLocks noChangeArrowheads="1"/>
          </p:cNvSpPr>
          <p:nvPr/>
        </p:nvSpPr>
        <p:spPr bwMode="auto">
          <a:xfrm>
            <a:off x="647700" y="990107"/>
            <a:ext cx="7848600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ru-RU" altLang="ru-RU" sz="2000" dirty="0"/>
              <a:t>	Любой канал связи имеет ограниченную пропускную способность (скорость передачи информации), это число ограничивается свойствами аппаратуры и самой линии (кабеля)</a:t>
            </a:r>
          </a:p>
          <a:p>
            <a:pPr algn="just" eaLnBrk="1" hangingPunct="1">
              <a:lnSpc>
                <a:spcPct val="150000"/>
              </a:lnSpc>
            </a:pPr>
            <a:r>
              <a:rPr lang="ru-RU" altLang="ru-RU" sz="2000" dirty="0"/>
              <a:t>	</a:t>
            </a:r>
            <a:r>
              <a:rPr lang="ru-RU" altLang="ru-RU" sz="2000" dirty="0" smtClean="0"/>
              <a:t>Объем </a:t>
            </a:r>
            <a:r>
              <a:rPr lang="ru-RU" altLang="ru-RU" sz="2000" dirty="0"/>
              <a:t>переданной информации  вычисляется по </a:t>
            </a:r>
            <a:r>
              <a:rPr lang="ru-RU" altLang="ru-RU" sz="2000" dirty="0" smtClean="0"/>
              <a:t>формуле                     		где  </a:t>
            </a:r>
            <a:r>
              <a:rPr lang="en-US" altLang="ru-RU" sz="2000" dirty="0"/>
              <a:t>q</a:t>
            </a:r>
            <a:r>
              <a:rPr lang="ru-RU" altLang="ru-RU" sz="2000" dirty="0"/>
              <a:t>– пропускная способность канала (в битах в секунду или подобных единицах), а  </a:t>
            </a:r>
            <a:r>
              <a:rPr lang="en-US" altLang="ru-RU" sz="2000" dirty="0"/>
              <a:t>t </a:t>
            </a:r>
            <a:r>
              <a:rPr lang="ru-RU" altLang="ru-RU" sz="2000" dirty="0"/>
              <a:t>– время </a:t>
            </a:r>
            <a:r>
              <a:rPr lang="ru-RU" altLang="ru-RU" sz="2000" dirty="0" smtClean="0"/>
              <a:t>передачи.</a:t>
            </a:r>
            <a:endParaRPr lang="ru-RU" altLang="ru-RU" sz="2000" dirty="0"/>
          </a:p>
        </p:txBody>
      </p:sp>
      <p:sp>
        <p:nvSpPr>
          <p:cNvPr id="10243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0244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1498635"/>
              </p:ext>
            </p:extLst>
          </p:nvPr>
        </p:nvGraphicFramePr>
        <p:xfrm>
          <a:off x="2389188" y="2833688"/>
          <a:ext cx="1284287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Уравнение" r:id="rId3" imgW="507960" imgH="203040" progId="Equation.3">
                  <p:embed/>
                </p:oleObj>
              </mc:Choice>
              <mc:Fallback>
                <p:oleObj name="Уравнение" r:id="rId3" imgW="507960" imgH="203040" progId="Equation.3">
                  <p:embed/>
                  <p:pic>
                    <p:nvPicPr>
                      <p:cNvPr id="10244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9188" y="2833688"/>
                        <a:ext cx="1284287" cy="503237"/>
                      </a:xfrm>
                      <a:prstGeom prst="rect">
                        <a:avLst/>
                      </a:prstGeom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806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Пропускная способность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	На протяжении многих лет пользователи сети подключались к узлу через коммутированные (переключаемые) телефонные линии. </a:t>
            </a:r>
          </a:p>
          <a:p>
            <a:pPr marL="0" indent="0" algn="just">
              <a:buNone/>
            </a:pPr>
            <a:r>
              <a:rPr lang="ru-RU" sz="2000" dirty="0" smtClean="0"/>
              <a:t>	Такое подключение производится с помощью специального устройства, которое называется </a:t>
            </a:r>
            <a:r>
              <a:rPr lang="ru-RU" sz="2000" b="1" dirty="0" smtClean="0"/>
              <a:t>модемом</a:t>
            </a:r>
            <a:r>
              <a:rPr lang="ru-RU" sz="2000" dirty="0" smtClean="0"/>
              <a:t>. Он устанавливается как на компьютере пользователя, так и на узловом компьютере. Преобразует дискретный сигнал компьютера в непрерывный сигнал телефонной линии. И наоборот. </a:t>
            </a:r>
          </a:p>
          <a:p>
            <a:pPr marL="0" indent="0" algn="just">
              <a:buNone/>
            </a:pPr>
            <a:r>
              <a:rPr lang="ru-RU" sz="2000" dirty="0" smtClean="0"/>
              <a:t>	Основной характеристикой модема является предельная скорость передачи данных …бит/с. </a:t>
            </a:r>
          </a:p>
          <a:p>
            <a:pPr marL="0" indent="0" algn="just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22677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11648" y="642918"/>
            <a:ext cx="6320705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</a:t>
            </a:r>
          </a:p>
          <a:p>
            <a:pPr algn="ctr">
              <a:lnSpc>
                <a:spcPct val="150000"/>
              </a:lnSpc>
            </a:pP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ГЛОБАЛЬНЫХ СЕТЕЙ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5" y="1844824"/>
            <a:ext cx="770485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Работа Сети поддерживается определенным программным обеспечением (ПО). Это ПО функционирует на серверах и на персональных компьютерах пользователей. </a:t>
            </a:r>
          </a:p>
          <a:p>
            <a:pPr algn="just"/>
            <a:r>
              <a:rPr lang="ru-RU" sz="2000" dirty="0" smtClean="0"/>
              <a:t>	Основой всего программного обеспечения компьютера является операционная система, которая организует работу всех программ.</a:t>
            </a:r>
          </a:p>
          <a:p>
            <a:pPr algn="just"/>
            <a:r>
              <a:rPr lang="ru-RU" sz="2000" dirty="0" smtClean="0"/>
              <a:t>	Программное обеспечение узловых компьютеров можно разделить на </a:t>
            </a:r>
            <a:r>
              <a:rPr lang="ru-RU" sz="2000" b="1" dirty="0" smtClean="0"/>
              <a:t>базовое (системное) и прикладное</a:t>
            </a:r>
            <a:r>
              <a:rPr lang="ru-RU" sz="2000" dirty="0" smtClean="0"/>
              <a:t>. </a:t>
            </a:r>
          </a:p>
          <a:p>
            <a:pPr algn="just"/>
            <a:r>
              <a:rPr lang="ru-RU" sz="2000" b="1" dirty="0" smtClean="0"/>
              <a:t>	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315620" y="650964"/>
            <a:ext cx="8358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Программное обеспечение Интернета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340768"/>
            <a:ext cx="777950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Базовое ПО</a:t>
            </a:r>
            <a:r>
              <a:rPr lang="ru-RU" sz="2000" dirty="0" smtClean="0"/>
              <a:t> обеспечивает поддержку работы сети по протоколу </a:t>
            </a:r>
            <a:r>
              <a:rPr lang="ru-RU" sz="2000" b="1" dirty="0" smtClean="0"/>
              <a:t>TCP/IP</a:t>
            </a:r>
            <a:r>
              <a:rPr lang="ru-RU" sz="2000" dirty="0" smtClean="0"/>
              <a:t> — стандартному набору протоколов Интернета, т. е он решает проблемы рассылки и приема рассылки.</a:t>
            </a:r>
          </a:p>
          <a:p>
            <a:pPr algn="just"/>
            <a:r>
              <a:rPr lang="ru-RU" sz="2000" b="1" dirty="0" smtClean="0"/>
              <a:t>	</a:t>
            </a:r>
          </a:p>
          <a:p>
            <a:pPr algn="just"/>
            <a:r>
              <a:rPr lang="ru-RU" sz="2000" b="1" dirty="0" smtClean="0"/>
              <a:t>Прикладное ПО</a:t>
            </a:r>
            <a:r>
              <a:rPr lang="ru-RU" sz="2000" dirty="0" smtClean="0"/>
              <a:t> занимается обслуживанием разнообразных информационных услуг Сети, которые принято называть </a:t>
            </a:r>
            <a:r>
              <a:rPr lang="ru-RU" sz="2000" b="1" dirty="0" smtClean="0"/>
              <a:t>службами Интернета</a:t>
            </a:r>
            <a:r>
              <a:rPr lang="ru-RU" sz="2000" dirty="0" smtClean="0"/>
              <a:t>. Служба объединяет серверы и клиентские программы, обменивающиеся данными по некоторым прикладным протоколам.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392893" y="71414"/>
            <a:ext cx="8358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Программное обеспечение Интернета</a:t>
            </a:r>
          </a:p>
        </p:txBody>
      </p:sp>
    </p:spTree>
    <p:extLst>
      <p:ext uri="{BB962C8B-B14F-4D97-AF65-F5344CB8AC3E}">
        <p14:creationId xmlns:p14="http://schemas.microsoft.com/office/powerpoint/2010/main" val="315255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3792" y="709703"/>
            <a:ext cx="83884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В интернете используется пакетная технология передачи информации: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691680" y="147703"/>
            <a:ext cx="6036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работает Интернет</a:t>
            </a:r>
          </a:p>
        </p:txBody>
      </p:sp>
      <p:sp>
        <p:nvSpPr>
          <p:cNvPr id="34818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60375" y="2090386"/>
            <a:ext cx="8341841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179388" algn="just" fontAlgn="base"/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cs typeface="Tahoma" pitchFamily="34" charset="0"/>
              </a:rPr>
              <a:t>	Согласно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cs typeface="Tahoma" pitchFamily="34" charset="0"/>
              </a:rPr>
              <a:t>протоколу TCP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cs typeface="Tahoma" pitchFamily="34" charset="0"/>
              </a:rPr>
              <a:t>(</a:t>
            </a:r>
            <a:r>
              <a:rPr lang="en-US" sz="2000" dirty="0" smtClean="0"/>
              <a:t>Transmission Control Protocol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cs typeface="Tahoma" pitchFamily="34" charset="0"/>
              </a:rPr>
              <a:t>), передаваемое сообщение  разбивается на пакеты на отправляющем сервере и восстанавливается в исходном виде на</a:t>
            </a:r>
            <a:r>
              <a:rPr kumimoji="0" lang="ru-RU" sz="2000" i="0" u="none" strike="noStrike" cap="none" normalizeH="0" dirty="0" smtClean="0">
                <a:ln>
                  <a:noFill/>
                </a:ln>
                <a:effectLst/>
                <a:cs typeface="Tahoma" pitchFamily="34" charset="0"/>
              </a:rPr>
              <a:t>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cs typeface="Tahoma" pitchFamily="34" charset="0"/>
              </a:rPr>
              <a:t>принимающем сервере.</a:t>
            </a:r>
          </a:p>
          <a:p>
            <a:pPr lvl="0" indent="179388" algn="just" fontAlgn="base"/>
            <a:r>
              <a:rPr lang="ru-RU" sz="2000" dirty="0" smtClean="0">
                <a:cs typeface="Tahoma" pitchFamily="34" charset="0"/>
              </a:rPr>
              <a:t>	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cs typeface="Tahoma" pitchFamily="34" charset="0"/>
              </a:rPr>
              <a:t>Назначение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cs typeface="Tahoma" pitchFamily="34" charset="0"/>
              </a:rPr>
              <a:t>IP-протокола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cs typeface="Tahoma" pitchFamily="34" charset="0"/>
              </a:rPr>
              <a:t> (</a:t>
            </a:r>
            <a:r>
              <a:rPr kumimoji="0" lang="ru-RU" sz="2000" i="0" u="none" strike="noStrike" cap="none" normalizeH="0" baseline="0" dirty="0" err="1" smtClean="0">
                <a:ln>
                  <a:noFill/>
                </a:ln>
                <a:effectLst/>
                <a:cs typeface="Tahoma" pitchFamily="34" charset="0"/>
              </a:rPr>
              <a:t>Internet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cs typeface="Tahoma" pitchFamily="34" charset="0"/>
              </a:rPr>
              <a:t> </a:t>
            </a:r>
            <a:r>
              <a:rPr kumimoji="0" lang="ru-RU" sz="2000" i="0" u="none" strike="noStrike" cap="none" normalizeH="0" baseline="0" dirty="0" err="1" smtClean="0">
                <a:ln>
                  <a:noFill/>
                </a:ln>
                <a:effectLst/>
                <a:cs typeface="Tahoma" pitchFamily="34" charset="0"/>
              </a:rPr>
              <a:t>Protocol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cs typeface="Tahoma" pitchFamily="34" charset="0"/>
              </a:rPr>
              <a:t>) — доставка каждого отдельного пакета до места назначения.</a:t>
            </a:r>
          </a:p>
          <a:p>
            <a:pPr lvl="0" indent="179388" algn="just" fontAlgn="base"/>
            <a:endParaRPr kumimoji="0" lang="ru-RU" sz="2000" i="0" u="none" strike="noStrike" cap="none" normalizeH="0" baseline="0" dirty="0" smtClean="0">
              <a:ln>
                <a:noFill/>
              </a:ln>
              <a:effectLst/>
              <a:cs typeface="Tahoma" pitchFamily="34" charset="0"/>
            </a:endParaRPr>
          </a:p>
        </p:txBody>
      </p:sp>
      <p:pic>
        <p:nvPicPr>
          <p:cNvPr id="8" name="Рисунок 7" descr="https://fsd.multiurok.ru/html/2016/12/15/s_585290ecdce7b/507580_6.pn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526" y="3850784"/>
            <a:ext cx="7747045" cy="24592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794" y="347730"/>
            <a:ext cx="8669901" cy="61029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000" dirty="0" smtClean="0"/>
              <a:t>Домашнее задание </a:t>
            </a:r>
          </a:p>
          <a:p>
            <a:pPr marL="0" indent="0" algn="ctr">
              <a:buNone/>
            </a:pPr>
            <a:r>
              <a:rPr lang="ru-RU" sz="3000" dirty="0" smtClean="0"/>
              <a:t>параграф </a:t>
            </a:r>
            <a:r>
              <a:rPr lang="ru-RU" sz="3000" dirty="0" smtClean="0"/>
              <a:t>10</a:t>
            </a:r>
            <a:endParaRPr lang="ru-RU" sz="3000" dirty="0" smtClean="0"/>
          </a:p>
        </p:txBody>
      </p:sp>
    </p:spTree>
    <p:extLst>
      <p:ext uri="{BB962C8B-B14F-4D97-AF65-F5344CB8AC3E}">
        <p14:creationId xmlns:p14="http://schemas.microsoft.com/office/powerpoint/2010/main" val="19263310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492" y="2143116"/>
            <a:ext cx="7879016" cy="12100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2893" y="579103"/>
            <a:ext cx="8358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развития глобальных сетей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5753" y="1936425"/>
            <a:ext cx="8072494" cy="1830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600" b="1" dirty="0"/>
              <a:t>Появление и развитие компьютерной техники</a:t>
            </a:r>
            <a:r>
              <a:rPr lang="ru-RU" sz="2600" dirty="0"/>
              <a:t> во второй половине </a:t>
            </a:r>
            <a:r>
              <a:rPr lang="ru-RU" sz="2600" dirty="0" err="1"/>
              <a:t>XX</a:t>
            </a:r>
            <a:r>
              <a:rPr lang="ru-RU" sz="2600" dirty="0"/>
              <a:t> века стали важнейшим фактором научно-технической революции.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35753" y="3767183"/>
            <a:ext cx="680320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dirty="0" smtClean="0"/>
              <a:t>В этом процессе выделяют несколько этапов.</a:t>
            </a:r>
            <a:endParaRPr lang="ru-RU" sz="26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9"/>
          <p:cNvGrpSpPr/>
          <p:nvPr/>
        </p:nvGrpSpPr>
        <p:grpSpPr>
          <a:xfrm>
            <a:off x="785786" y="428604"/>
            <a:ext cx="7572428" cy="1000132"/>
            <a:chOff x="571472" y="2714620"/>
            <a:chExt cx="7572428" cy="1000132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571472" y="2714620"/>
              <a:ext cx="2143140" cy="1000132"/>
            </a:xfrm>
            <a:prstGeom prst="roundRect">
              <a:avLst/>
            </a:prstGeom>
            <a:noFill/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776352" y="2846888"/>
              <a:ext cx="1740541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rPr>
                <a:t>1 этап</a:t>
              </a:r>
              <a:endPara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214678" y="2944952"/>
              <a:ext cx="4929222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600" b="1" dirty="0" smtClean="0"/>
                <a:t>Создание первой ЭВМ (1945 г.)</a:t>
              </a:r>
              <a:endParaRPr lang="ru-RU" sz="2600" b="1" dirty="0"/>
            </a:p>
          </p:txBody>
        </p:sp>
      </p:grp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642974" y="1857166"/>
            <a:ext cx="7715239" cy="167538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	В течении 30 лет компьютерами пользовались в научной и производственной областях. </a:t>
            </a:r>
            <a:endParaRPr lang="ru-RU" sz="2000" dirty="0"/>
          </a:p>
        </p:txBody>
      </p:sp>
      <p:pic>
        <p:nvPicPr>
          <p:cNvPr id="2050" name="Picture 2" descr="https://basetop.ru/wp-content/uploads/2018/06/Eniac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401" y="3255192"/>
            <a:ext cx="5728927" cy="3222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785786" y="428604"/>
            <a:ext cx="7572428" cy="1000132"/>
            <a:chOff x="785786" y="4000504"/>
            <a:chExt cx="7572428" cy="100013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785786" y="4000504"/>
              <a:ext cx="2143140" cy="1000132"/>
            </a:xfrm>
            <a:prstGeom prst="roundRect">
              <a:avLst/>
            </a:prstGeom>
            <a:noFill/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990666" y="4132772"/>
              <a:ext cx="1740541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rPr>
                <a:t>2</a:t>
              </a:r>
              <a:r>
                <a:rPr lang="ru-RU" sz="4000" b="1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rPr>
                <a:t> этап</a:t>
              </a:r>
              <a:endPara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428992" y="4042069"/>
              <a:ext cx="4929222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600" b="1" dirty="0" smtClean="0"/>
                <a:t>Появление и распространение ПК (середина 70-х гг. </a:t>
              </a:r>
              <a:r>
                <a:rPr lang="en-US" sz="2600" b="1" dirty="0" smtClean="0"/>
                <a:t>XX</a:t>
              </a:r>
              <a:r>
                <a:rPr lang="ru-RU" sz="2600" b="1" dirty="0" smtClean="0"/>
                <a:t> ст.)</a:t>
              </a:r>
              <a:endParaRPr lang="ru-RU" sz="2600" b="1" dirty="0"/>
            </a:p>
          </p:txBody>
        </p:sp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7245" y="1687924"/>
            <a:ext cx="786673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	Стали использоваться в системе образования,  в сфере обслуживания, быту, как бытовой прибор (наряду с телевизором, магнитофоном).</a:t>
            </a:r>
            <a:endParaRPr lang="ru-RU" sz="2000" dirty="0"/>
          </a:p>
        </p:txBody>
      </p:sp>
      <p:pic>
        <p:nvPicPr>
          <p:cNvPr id="3074" name="Picture 2" descr="https://electroinfo.net/wp-content/uploads/2020/05/img4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188" y="2798414"/>
            <a:ext cx="4892015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14"/>
          <p:cNvGrpSpPr/>
          <p:nvPr/>
        </p:nvGrpSpPr>
        <p:grpSpPr>
          <a:xfrm>
            <a:off x="785786" y="500042"/>
            <a:ext cx="7572428" cy="1000132"/>
            <a:chOff x="571472" y="2714620"/>
            <a:chExt cx="7572428" cy="1000132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571472" y="2714620"/>
              <a:ext cx="2143140" cy="1000132"/>
            </a:xfrm>
            <a:prstGeom prst="roundRect">
              <a:avLst/>
            </a:prstGeom>
            <a:noFill/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898949" y="2846888"/>
              <a:ext cx="1495346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3</a:t>
              </a:r>
              <a:r>
                <a:rPr lang="ru-RU" sz="40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этап</a:t>
              </a:r>
              <a:endParaRPr lang="ru-RU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214678" y="2944952"/>
              <a:ext cx="4929222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6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Появление Интернета (1983 г.)</a:t>
              </a:r>
              <a:endParaRPr lang="ru-RU" sz="2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2050" name="AutoShape 2" descr="Картинки по запросу картинка интерне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Картинки по запросу картинка интерне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Картинки по запросу картинка интерне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5786" y="1632442"/>
            <a:ext cx="7886700" cy="130777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/>
              <a:t>Компьютер стал «окном» в огромный мир информации. В истории цивилизации наступил момент информационного общения.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</p:txBody>
      </p:sp>
      <p:pic>
        <p:nvPicPr>
          <p:cNvPr id="4098" name="Picture 2" descr="https://anoludi.ru/wp-content/uploads/2020/03/9ea74a8ded0840dfaba665a64bc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373" y="2793944"/>
            <a:ext cx="5803526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439" y="791017"/>
            <a:ext cx="864399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2000" dirty="0" smtClean="0"/>
              <a:t>	С </a:t>
            </a:r>
            <a:r>
              <a:rPr lang="ru-RU" sz="2000" dirty="0"/>
              <a:t>распространением компьютеров возникает </a:t>
            </a:r>
            <a:r>
              <a:rPr lang="ru-RU" sz="2000" dirty="0" smtClean="0"/>
              <a:t>понятие</a:t>
            </a:r>
            <a:r>
              <a:rPr lang="ru-RU" sz="2000" b="1" dirty="0" smtClean="0"/>
              <a:t> компьютерной грамотности</a:t>
            </a:r>
            <a:r>
              <a:rPr lang="ru-RU" sz="2000" dirty="0" smtClean="0"/>
              <a:t>.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2000" dirty="0" smtClean="0"/>
              <a:t>	Это </a:t>
            </a:r>
            <a:r>
              <a:rPr lang="ru-RU" sz="2000" dirty="0"/>
              <a:t>необходимый уровень знаний и умений человека, позволяющий ему использовать компьютер для общественных и личных целей</a:t>
            </a:r>
            <a:r>
              <a:rPr lang="ru-RU" sz="2000" dirty="0" smtClean="0"/>
              <a:t>.</a:t>
            </a:r>
            <a:r>
              <a:rPr lang="ru-RU" sz="2000" b="1" i="1" dirty="0"/>
              <a:t> </a:t>
            </a:r>
            <a:endParaRPr lang="ru-RU" sz="2000" b="1" i="1" dirty="0" smtClean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2000" b="1" i="1" dirty="0" smtClean="0"/>
              <a:t>	На </a:t>
            </a:r>
            <a:r>
              <a:rPr lang="ru-RU" sz="2000" b="1" i="1" dirty="0"/>
              <a:t>первом этапе развития ЭВМ</a:t>
            </a:r>
            <a:r>
              <a:rPr lang="ru-RU" sz="2000" dirty="0"/>
              <a:t> компьютерная грамотность сводилась к умению </a:t>
            </a:r>
            <a:r>
              <a:rPr lang="ru-RU" sz="2000" dirty="0" smtClean="0"/>
              <a:t>программировать (в ВУЗах).</a:t>
            </a:r>
            <a:r>
              <a:rPr lang="ru-RU" sz="2000" dirty="0"/>
              <a:t> </a:t>
            </a:r>
            <a:endParaRPr lang="ru-RU" sz="2000" dirty="0" smtClean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2000" b="1" i="1" dirty="0" smtClean="0"/>
              <a:t>	На </a:t>
            </a:r>
            <a:r>
              <a:rPr lang="ru-RU" sz="2000" b="1" i="1" dirty="0"/>
              <a:t>втором этапе</a:t>
            </a:r>
            <a:r>
              <a:rPr lang="ru-RU" sz="2000" dirty="0"/>
              <a:t> </a:t>
            </a:r>
            <a:r>
              <a:rPr lang="ru-RU" sz="2000" dirty="0" smtClean="0"/>
              <a:t>-  </a:t>
            </a:r>
            <a:r>
              <a:rPr lang="ru-RU" sz="2000" dirty="0"/>
              <a:t>умение работать на ПК с прикладными </a:t>
            </a:r>
            <a:r>
              <a:rPr lang="ru-RU" sz="2000" dirty="0" smtClean="0"/>
              <a:t>программами.</a:t>
            </a:r>
            <a:r>
              <a:rPr lang="ru-RU" sz="2000" dirty="0"/>
              <a:t> </a:t>
            </a:r>
            <a:endParaRPr lang="ru-RU" sz="2000" dirty="0" smtClean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2000" b="1" i="1" dirty="0"/>
              <a:t>	</a:t>
            </a:r>
            <a:r>
              <a:rPr lang="ru-RU" sz="2000" b="1" i="1" dirty="0" smtClean="0"/>
              <a:t>На </a:t>
            </a:r>
            <a:r>
              <a:rPr lang="ru-RU" sz="2000" b="1" i="1" dirty="0"/>
              <a:t>третьем</a:t>
            </a:r>
            <a:r>
              <a:rPr lang="ru-RU" sz="2000" dirty="0"/>
              <a:t> этапе важным элементом компьютерной грамотности стало умение использовать Интернет</a:t>
            </a:r>
            <a:r>
              <a:rPr lang="ru-RU" sz="2000" dirty="0" smtClean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2714620"/>
            <a:ext cx="842968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i="1" dirty="0" smtClean="0"/>
              <a:t>	</a:t>
            </a:r>
            <a:endParaRPr lang="ru-RU" sz="2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3736493"/>
            <a:ext cx="842968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i="1" dirty="0" smtClean="0"/>
              <a:t>	</a:t>
            </a:r>
            <a:endParaRPr lang="ru-RU" sz="2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5465406"/>
            <a:ext cx="842968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i="1" dirty="0" smtClean="0"/>
              <a:t>	</a:t>
            </a:r>
            <a:endParaRPr lang="ru-RU" sz="2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8641" y="1708446"/>
            <a:ext cx="754702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/>
              <a:t>	Появилось </a:t>
            </a:r>
            <a:r>
              <a:rPr lang="ru-RU" sz="2000" dirty="0"/>
              <a:t>такое понятие, как </a:t>
            </a:r>
            <a:r>
              <a:rPr lang="ru-RU" sz="2000" b="1" cap="all" dirty="0" smtClean="0"/>
              <a:t>ИНФОРМАЦИОННАЯ КУЛЬТУРА </a:t>
            </a:r>
            <a:r>
              <a:rPr lang="ru-RU" sz="2000" dirty="0" smtClean="0"/>
              <a:t> - способность общества эффективно использовать информационные ресурсы и средства информационных коммуникаций, а также применять для этих целей передовые достижения в области развития средств информатизации и информационных технологий.</a:t>
            </a:r>
          </a:p>
          <a:p>
            <a:pPr algn="just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	</a:t>
            </a:r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1738" y="764704"/>
            <a:ext cx="8501122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2000" u="sng" dirty="0" smtClean="0"/>
              <a:t>Глобальная </a:t>
            </a:r>
            <a:r>
              <a:rPr lang="ru-RU" sz="2000" u="sng" dirty="0"/>
              <a:t>сеть</a:t>
            </a:r>
            <a:r>
              <a:rPr lang="ru-RU" sz="2000" dirty="0"/>
              <a:t> — </a:t>
            </a:r>
            <a:r>
              <a:rPr lang="ru-RU" sz="2000" dirty="0" smtClean="0"/>
              <a:t>система </a:t>
            </a:r>
            <a:r>
              <a:rPr lang="ru-RU" sz="2000" dirty="0"/>
              <a:t>объединенных компьютеров, расположенных на больших расстояниях друг от друга.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2000" dirty="0"/>
              <a:t>В 1964 году в США была создана компьютерная система раннего оповещения о приближении ракет противника.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2000" dirty="0"/>
              <a:t>В 1969 году в США -  глобальная сеть невоенного назначения ARPANET, которая имела научное назначение и объединяла компьютеры нескольких университетов страны.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2000" dirty="0"/>
              <a:t>В 1980-90-х гг. в разных странах создается множество отраслевых, региональных национальных компьютерных сетей. </a:t>
            </a:r>
          </a:p>
          <a:p>
            <a:pPr algn="just"/>
            <a:endParaRPr lang="ru-RU" sz="2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73176" y="1835623"/>
            <a:ext cx="842968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196</Words>
  <Application>Microsoft Office PowerPoint</Application>
  <PresentationFormat>Экран (4:3)</PresentationFormat>
  <Paragraphs>121</Paragraphs>
  <Slides>25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Tahoma</vt:lpstr>
      <vt:lpstr>Тема Office</vt:lpstr>
      <vt:lpstr>Уравнение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Пропускная способность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xxx</dc:creator>
  <cp:lastModifiedBy>xxx</cp:lastModifiedBy>
  <cp:revision>13</cp:revision>
  <dcterms:modified xsi:type="dcterms:W3CDTF">2022-11-17T17:19:14Z</dcterms:modified>
</cp:coreProperties>
</file>